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  <p:embeddedFont>
      <p:font typeface="DM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slide" Target="slides/slide15.xml"/><Relationship Id="rId42" Type="http://schemas.openxmlformats.org/officeDocument/2006/relationships/font" Target="fonts/DMSans-regular.fntdata"/><Relationship Id="rId41" Type="http://schemas.openxmlformats.org/officeDocument/2006/relationships/font" Target="fonts/HelveticaNeueLight-boldItalic.fntdata"/><Relationship Id="rId22" Type="http://schemas.openxmlformats.org/officeDocument/2006/relationships/slide" Target="slides/slide17.xml"/><Relationship Id="rId44" Type="http://schemas.openxmlformats.org/officeDocument/2006/relationships/font" Target="fonts/DMSans-italic.fntdata"/><Relationship Id="rId21" Type="http://schemas.openxmlformats.org/officeDocument/2006/relationships/slide" Target="slides/slide16.xml"/><Relationship Id="rId43" Type="http://schemas.openxmlformats.org/officeDocument/2006/relationships/font" Target="fonts/DM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DM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7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2.xml"/><Relationship Id="rId39" Type="http://schemas.openxmlformats.org/officeDocument/2006/relationships/font" Target="fonts/HelveticaNeueLight-bold.fntdata"/><Relationship Id="rId16" Type="http://schemas.openxmlformats.org/officeDocument/2006/relationships/slide" Target="slides/slide11.xml"/><Relationship Id="rId38" Type="http://schemas.openxmlformats.org/officeDocument/2006/relationships/font" Target="fonts/HelveticaNeue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402d8907a0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1402d8907a0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402d8907a0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1402d8907a0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bf66b4a7a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1bf66b4a7a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bf66b4a7a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1bf66b4a7a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402d8907a0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1402d8907a0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02d8907a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1402d8907a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bf66b4a7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1bf66b4a7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1bf66b4a7a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1bf66b4a7a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Cada alumno deberá realizar la actividad de manera individual. El docente deberá hacer una puesta en común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expresiones = [1 == 1, 1 &lt; =0]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La respuesta que se espera que escriban es: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resultados = [True, False]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Correspondiendo True al resultado de 1==1 y False al de 1&lt;0, es decir, los resultados deben concordar con las posiciones de las expresiones, siendo resultados[0] la respuesta a la expresión expresiones[0].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1bf66b4a7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1bf66b4a7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Cada alumno deberá realizar la actividad de manera individual. El docente deberá hacer una puesta en común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expresiones = [1 == 1, 1 &lt; =0]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La respuesta que se espera que escriban es: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resultados = [True, False]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Correspondiendo True al resultado de 1==1 y False al de 1&lt;0, es decir, los resultados deben concordar con las posiciones de las expresiones, siendo resultados[0] la respuesta a la expresión expresiones[0].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1bf66b4a7a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1bf66b4a7a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bf66b4a7a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21bf66b4a7a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1bf66b4a7a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21bf66b4a7a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1bf66b4a7a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21bf66b4a7a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1bf66b4a7a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21bf66b4a7a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1bf66b4a7a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21bf66b4a7a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1bf66b4a7a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21bf66b4a7a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1bf66b4a7a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21bf66b4a7a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1bf66b4a7a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1bf66b4a7a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bf66b4a7a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1bf66b4a7a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1bf66b4a7a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21bf66b4a7a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f6055ead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4f6055ead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402d8907a0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1402d8907a0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402d8907a0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1402d8907a0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#Posible resolución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texto = "gordon lanzó su curva&amp;strawberry ha fallado por un pie! -gritó Joe Castiglione&amp;dos pies le corrigió Troop&amp;strawberry menea la cabeza como disgustado… -agrega el comentarista"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print(texto)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Transformar 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Gordon lanzó su curva...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- Strawberry ha fallado por un pie! -gritó Joe Castiglione.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- Dos pies le corrigió Troop.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- Strawberry menea la cabeza como disgustado… -agrega el comentarista.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lineas = texto.split("&amp;")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print(lineas) # Para probra como quedo la lista cuando hicimos el split("&amp;") --&gt; Recordar que split devuelve una lista desde una cadena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 i, linea in enumerate(lineas):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lineas[i] = linea.capitalize() # i 3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if i == 0: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lineas[i] = lineas[i] + "..."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else: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lineas[i] = "- " + lineas[i] + "."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Si imprimo linea solamente me devuelve el ultimo item de la lista, entonces tengo que hacer un FOR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print(linea)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Mostramos el texto final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 linea in lineas: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print(linea)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402d8907a0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1402d8907a0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#Posible resolución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texto = </a:t>
            </a:r>
            <a:r>
              <a:rPr lang="e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"gordon lanzó su curva&amp;strawberry ha fallado por un pie! -gritó Joe Castiglione&amp;dos pies le corrigió Troop&amp;strawberry menea la cabeza como disgustado… -agrega el comentarista"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(texto)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Transformar a: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Gordon lanzó su curva...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- Strawberry ha fallado por un pie! -gritó Joe Castiglione.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- Dos pies le corrigió Troop.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- Strawberry menea la cabeza como disgustado… -agrega el comentarista.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lineas = texto.split(</a:t>
            </a:r>
            <a:r>
              <a:rPr lang="e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"&amp;"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(lineas) </a:t>
            </a: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Para probra como quedo la lista cuando hicimos el split("&amp;") --&gt; Recordar que split devuelve una lista desde una cadena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i, linea </a:t>
            </a:r>
            <a:r>
              <a:rPr lang="es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enumerate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(lineas):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lineas[i] = linea.capitalize() </a:t>
            </a: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i 3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 == </a:t>
            </a:r>
            <a:r>
              <a:rPr lang="e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lineas[i] = lineas[i] + </a:t>
            </a:r>
            <a:r>
              <a:rPr lang="e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"..."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lineas[i] = </a:t>
            </a:r>
            <a:r>
              <a:rPr lang="e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"- "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lineas[i] + </a:t>
            </a:r>
            <a:r>
              <a:rPr lang="e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"."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Si imprimo linea solamente me devuelve el ultimo item de la lista, entonces tengo que hacer un FOR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(linea)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Mostramos el texto final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linea </a:t>
            </a:r>
            <a:r>
              <a:rPr lang="es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lineas: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(linea)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3" name="Google Shape;33;p1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 1">
  <p:cSld name="SECTION_HEADER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 1 1">
  <p:cSld name="SECTION_HEADER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3">
  <p:cSld name="SECTION_HEADER_1_1_1_1_1_1_1_1_5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9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 1">
  <p:cSld name="SECTION_HEADER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jpg"/><Relationship Id="rId4" Type="http://schemas.openxmlformats.org/officeDocument/2006/relationships/image" Target="../media/image23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jpg"/><Relationship Id="rId4" Type="http://schemas.openxmlformats.org/officeDocument/2006/relationships/image" Target="../media/image23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g"/><Relationship Id="rId4" Type="http://schemas.openxmlformats.org/officeDocument/2006/relationships/image" Target="../media/image23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jpg"/><Relationship Id="rId4" Type="http://schemas.openxmlformats.org/officeDocument/2006/relationships/image" Target="../media/image23.png"/><Relationship Id="rId5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3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/>
        </p:nvSpPr>
        <p:spPr>
          <a:xfrm>
            <a:off x="1461300" y="225297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Métodos de Colecciones y Operadores Básicos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" name="Google Shape;55;p21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3 - Clase práctica en vivo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30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136" name="Google Shape;136;p3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3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" name="Google Shape;138;p30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Colecciones 2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9" name="Google Shape;139;p30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a 20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0" name="Google Shape;140;p30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Analizar e interpretar los siguientes conjuntos en Python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31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146" name="Google Shape;146;p3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7" name="Google Shape;147;p31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31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Colecciones 2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9" name="Google Shape;14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" name="Google Shape;151;p31"/>
          <p:cNvSpPr txBox="1"/>
          <p:nvPr/>
        </p:nvSpPr>
        <p:spPr>
          <a:xfrm>
            <a:off x="4461575" y="468325"/>
            <a:ext cx="30000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Ejemplo 1: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my_set_1 = set([1, 2, 3])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my_set_2 = set([3, 4, 5])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my_new_set = my_set_1.union(my_set_2)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print(my_new_set)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Ejemplo 2: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my_set_1 = set([1, 2, 3])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my_set_2 = set([3, 4, 5])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my_new_set = my_set_1.intersection(my_set_2)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print(my_new_set)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Ejemplo 3: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my_set_1 = set([1, 2, 3])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my_set_2 = set([3, 4, 5])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my_new_set = my_set_1.difference(my_set_2)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print(my_new_set)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2" name="Google Shape;152;p31"/>
          <p:cNvSpPr txBox="1"/>
          <p:nvPr/>
        </p:nvSpPr>
        <p:spPr>
          <a:xfrm>
            <a:off x="644651" y="2202290"/>
            <a:ext cx="3467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¡</a:t>
            </a:r>
            <a:r>
              <a:rPr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Importante!</a:t>
            </a:r>
            <a:r>
              <a:rPr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Ejecuta el código para analizar cada una de las salidas!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8" name="Google Shape;158;p32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Diccionarios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34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169" name="Google Shape;169;p3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0" name="Google Shape;170;p34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34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Colecciones 3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34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a 20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35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178" name="Google Shape;178;p3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9" name="Google Shape;179;p35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35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Colecciones 3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1" name="Google Shape;18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5"/>
          <p:cNvSpPr txBox="1"/>
          <p:nvPr/>
        </p:nvSpPr>
        <p:spPr>
          <a:xfrm>
            <a:off x="601025" y="2003025"/>
            <a:ext cx="58587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Escribir un programa que guarde en una variable en un diccionario {'Dolar':'$','Euro':'€', 'Libra':'£'}.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Luego se le deberá solicitar al usuario que ingrese la divisa que desea visualizar.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el caso de ingresar una divisa no existente en nuestro diccionario, deberemos indicarle con un mensaje de notificación que la divisa no se encuentra disponible.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3" name="Google Shape;183;p3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3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189" name="Google Shape;189;p3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0" name="Google Shape;190;p3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Google Shape;191;p36"/>
          <p:cNvSpPr txBox="1"/>
          <p:nvPr/>
        </p:nvSpPr>
        <p:spPr>
          <a:xfrm>
            <a:off x="1014000" y="2219525"/>
            <a:ext cx="7116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Operadores Relacionales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2" name="Google Shape;192;p36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minutos.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3" name="Google Shape;193;p36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Calcular el resultado de cada expresión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7"/>
          <p:cNvPicPr preferRelativeResize="0"/>
          <p:nvPr/>
        </p:nvPicPr>
        <p:blipFill rotWithShape="1">
          <a:blip r:embed="rId3">
            <a:alphaModFix/>
          </a:blip>
          <a:srcRect b="0" l="10689" r="43587" t="0"/>
          <a:stretch/>
        </p:blipFill>
        <p:spPr>
          <a:xfrm>
            <a:off x="5655824" y="31850"/>
            <a:ext cx="3487125" cy="507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37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200" name="Google Shape;200;p3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1" name="Google Shape;201;p37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37"/>
          <p:cNvSpPr txBox="1"/>
          <p:nvPr/>
        </p:nvSpPr>
        <p:spPr>
          <a:xfrm>
            <a:off x="501450" y="1081750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Operadores relacionales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3" name="Google Shape;20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7"/>
          <p:cNvSpPr txBox="1"/>
          <p:nvPr/>
        </p:nvSpPr>
        <p:spPr>
          <a:xfrm>
            <a:off x="501450" y="2425200"/>
            <a:ext cx="4790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una lista encontraremos diferentes operaciones relacionales, calcular mentalmente el resultado de cada expresión y almacenarlo en una nueva lista que contendrá únicamente valores lógicos True y False.</a:t>
            </a:r>
            <a:b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0" i="0" sz="14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5" name="Google Shape;205;p3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8"/>
          <p:cNvPicPr preferRelativeResize="0"/>
          <p:nvPr/>
        </p:nvPicPr>
        <p:blipFill rotWithShape="1">
          <a:blip r:embed="rId3">
            <a:alphaModFix/>
          </a:blip>
          <a:srcRect b="0" l="10689" r="43587" t="0"/>
          <a:stretch/>
        </p:blipFill>
        <p:spPr>
          <a:xfrm>
            <a:off x="5655824" y="31850"/>
            <a:ext cx="3487125" cy="507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38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212" name="Google Shape;212;p3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3" name="Google Shape;213;p38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38"/>
          <p:cNvSpPr txBox="1"/>
          <p:nvPr/>
        </p:nvSpPr>
        <p:spPr>
          <a:xfrm>
            <a:off x="501450" y="1081750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Operadores relacionales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5" name="Google Shape;21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8"/>
          <p:cNvSpPr txBox="1"/>
          <p:nvPr/>
        </p:nvSpPr>
        <p:spPr>
          <a:xfrm>
            <a:off x="549525" y="2253750"/>
            <a:ext cx="47901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Sugerencia.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Si necesitas ayuda, dej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que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calcule estas expresiones por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ti</a:t>
            </a:r>
            <a:b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expresiones = [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False == True</a:t>
            </a:r>
            <a:r>
              <a:rPr b="0" i="0" lang="es" sz="12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endParaRPr b="0" i="0" sz="12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50" u="none" cap="none" strike="noStrike">
                <a:solidFill>
                  <a:srgbClr val="E0FF00"/>
                </a:solidFill>
                <a:latin typeface="DM Sans"/>
                <a:ea typeface="DM Sans"/>
                <a:cs typeface="DM Sans"/>
                <a:sym typeface="DM Sans"/>
              </a:rPr>
              <a:t>10 &gt;= 2*4</a:t>
            </a:r>
            <a:r>
              <a:rPr b="0" i="0" lang="es" sz="12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endParaRPr b="0" i="0" sz="12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50" u="none" cap="none" strike="noStrike">
                <a:solidFill>
                  <a:srgbClr val="EF89D2"/>
                </a:solidFill>
                <a:latin typeface="DM Sans"/>
                <a:ea typeface="DM Sans"/>
                <a:cs typeface="DM Sans"/>
                <a:sym typeface="DM Sans"/>
              </a:rPr>
              <a:t>33/3 == 11</a:t>
            </a:r>
            <a:r>
              <a:rPr b="0" i="0" lang="es" sz="12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endParaRPr b="0" i="0" sz="12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50" u="none" cap="none" strike="noStrike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True &gt; False</a:t>
            </a:r>
            <a:r>
              <a:rPr b="0" i="0" lang="es" sz="12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endParaRPr b="0" i="0" sz="12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True*5 == 2.5*2</a:t>
            </a:r>
            <a:endParaRPr b="0" i="0" sz="12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" sz="125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]</a:t>
            </a:r>
            <a:endParaRPr b="0" i="0" sz="14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7" name="Google Shape;217;p3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3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23" name="Google Shape;223;p3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4" name="Google Shape;224;p3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Google Shape;225;p39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Operadores Lógicos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6" name="Google Shape;226;p39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" name="Google Shape;227;p39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Calcular el resultado de cada expresión y almacenarlo en una nueva lista 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2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" name="Google Shape;62;p22"/>
          <p:cNvSpPr txBox="1"/>
          <p:nvPr/>
        </p:nvSpPr>
        <p:spPr>
          <a:xfrm>
            <a:off x="3655975" y="2541075"/>
            <a:ext cx="240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" name="Google Shape;63;p22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/>
        </p:nvSpPr>
        <p:spPr>
          <a:xfrm>
            <a:off x="425250" y="1234150"/>
            <a:ext cx="49872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s" sz="3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Operadores Lógicos</a:t>
            </a:r>
            <a:endParaRPr b="1" i="0" sz="3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3" name="Google Shape;233;p40"/>
          <p:cNvPicPr preferRelativeResize="0"/>
          <p:nvPr/>
        </p:nvPicPr>
        <p:blipFill rotWithShape="1">
          <a:blip r:embed="rId3">
            <a:alphaModFix/>
          </a:blip>
          <a:srcRect b="0" l="26550" r="24319" t="0"/>
          <a:stretch/>
        </p:blipFill>
        <p:spPr>
          <a:xfrm>
            <a:off x="4988675" y="50"/>
            <a:ext cx="420635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40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235" name="Google Shape;235;p4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6" name="Google Shape;236;p40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7" name="Google Shape;23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9" name="Google Shape;239;p40"/>
          <p:cNvSpPr txBox="1"/>
          <p:nvPr/>
        </p:nvSpPr>
        <p:spPr>
          <a:xfrm>
            <a:off x="397125" y="1948950"/>
            <a:ext cx="42063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una lista encontraremos diferentes operaciones lógicas. Calcular mentalmente el resultado de cada expresión y almacenarlo en una nueva lista la cual contendrá únicamente valores lógicos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True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False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b="1" i="0" sz="11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/>
        </p:nvSpPr>
        <p:spPr>
          <a:xfrm>
            <a:off x="425250" y="1234150"/>
            <a:ext cx="49872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s" sz="3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Operadores Lógicos</a:t>
            </a:r>
            <a:endParaRPr b="1" i="0" sz="3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5" name="Google Shape;245;p41"/>
          <p:cNvPicPr preferRelativeResize="0"/>
          <p:nvPr/>
        </p:nvPicPr>
        <p:blipFill rotWithShape="1">
          <a:blip r:embed="rId3">
            <a:alphaModFix/>
          </a:blip>
          <a:srcRect b="0" l="26550" r="24319" t="0"/>
          <a:stretch/>
        </p:blipFill>
        <p:spPr>
          <a:xfrm>
            <a:off x="4988675" y="50"/>
            <a:ext cx="420635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41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247" name="Google Shape;247;p4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8" name="Google Shape;248;p41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9" name="Google Shape;24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397125" y="2025150"/>
            <a:ext cx="4206300" cy="22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Sugerencia: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si necesitas ayuda,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deja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calcule estas expresiones por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ti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!	</a:t>
            </a:r>
            <a:b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		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latin typeface="DM Sans"/>
                <a:ea typeface="DM Sans"/>
                <a:cs typeface="DM Sans"/>
                <a:sym typeface="DM Sans"/>
              </a:rPr>
              <a:t>                     </a:t>
            </a:r>
            <a:r>
              <a:rPr lang="es" sz="1200">
                <a:latin typeface="DM Sans"/>
                <a:ea typeface="DM Sans"/>
                <a:cs typeface="DM Sans"/>
                <a:sym typeface="DM Sans"/>
              </a:rPr>
              <a:t>       </a:t>
            </a: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expresiones = [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M Sans"/>
              <a:buAutoNum type="romanLcPeriod"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not False,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M Sans"/>
              <a:buAutoNum type="romanLcPeriod"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not 3 == 5,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M Sans"/>
              <a:buAutoNum type="romanLcPeriod"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33/3 == 11 and 5 &gt; 2,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M Sans"/>
              <a:buAutoNum type="romanLcPeriod"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True or False,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M Sans"/>
              <a:buAutoNum type="romanLcPeriod"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True*5 == 2.5*2 or 123 &gt;= 23,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M Sans"/>
              <a:buAutoNum type="romanLcPeriod"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12 &gt; 7 and True &lt; False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]</a:t>
            </a:r>
            <a:endParaRPr b="1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2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57" name="Google Shape;257;p4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8" name="Google Shape;258;p42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Google Shape;259;p42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Expresiones anidadas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0" name="Google Shape;260;p42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1" name="Google Shape;261;p42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Crear una variable que almacene si se cumplen </a:t>
            </a:r>
            <a:r>
              <a:rPr b="1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todas</a:t>
            </a: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las condiciones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43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267" name="Google Shape;267;p4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" name="Google Shape;268;p43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" name="Google Shape;269;p43"/>
          <p:cNvSpPr txBox="1"/>
          <p:nvPr/>
        </p:nvSpPr>
        <p:spPr>
          <a:xfrm>
            <a:off x="501450" y="1081750"/>
            <a:ext cx="49872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s" sz="3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Expresiones anidadas</a:t>
            </a:r>
            <a:endParaRPr b="1" i="0" sz="3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0" name="Google Shape;27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3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2" name="Google Shape;272;p43"/>
          <p:cNvSpPr txBox="1"/>
          <p:nvPr/>
        </p:nvSpPr>
        <p:spPr>
          <a:xfrm>
            <a:off x="590675" y="2082575"/>
            <a:ext cx="4343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partir de dos variables llamadas </a:t>
            </a:r>
            <a:r>
              <a:rPr b="1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NOMBRE </a:t>
            </a: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b="1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EDAD</a:t>
            </a: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debes crear una variable que almacene si se cumplen todas las siguientes condiciones, encadenando operadores lógicos en una sola línea:</a:t>
            </a:r>
            <a:endParaRPr b="0" i="0" sz="12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sz="1250"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✔"/>
            </a:pPr>
            <a:r>
              <a:rPr b="1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NOMBRE </a:t>
            </a: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sea diferente de cuatro asteriscos “****”</a:t>
            </a:r>
            <a:endParaRPr b="0" i="0" sz="12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✔"/>
            </a:pPr>
            <a:r>
              <a:rPr b="1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EDAD </a:t>
            </a: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sea mayor que </a:t>
            </a:r>
            <a:r>
              <a:rPr lang="es" sz="1250">
                <a:latin typeface="DM Sans"/>
                <a:ea typeface="DM Sans"/>
                <a:cs typeface="DM Sans"/>
                <a:sym typeface="DM Sans"/>
              </a:rPr>
              <a:t>5 </a:t>
            </a: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a su vez menor que </a:t>
            </a:r>
            <a:r>
              <a:rPr lang="es" sz="1250">
                <a:latin typeface="DM Sans"/>
                <a:ea typeface="DM Sans"/>
                <a:cs typeface="DM Sans"/>
                <a:sym typeface="DM Sans"/>
              </a:rPr>
              <a:t>20</a:t>
            </a:r>
            <a:endParaRPr b="0" i="0" sz="12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✔"/>
            </a:pP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 la </a:t>
            </a:r>
            <a:r>
              <a:rPr b="1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longitud </a:t>
            </a: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NOMBRE sea mayor o igual a </a:t>
            </a:r>
            <a:r>
              <a:rPr lang="es" sz="1250">
                <a:latin typeface="DM Sans"/>
                <a:ea typeface="DM Sans"/>
                <a:cs typeface="DM Sans"/>
                <a:sym typeface="DM Sans"/>
              </a:rPr>
              <a:t>4 </a:t>
            </a: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pero a la vez menor que </a:t>
            </a:r>
            <a:r>
              <a:rPr lang="es" sz="1250">
                <a:latin typeface="DM Sans"/>
                <a:ea typeface="DM Sans"/>
                <a:cs typeface="DM Sans"/>
                <a:sym typeface="DM Sans"/>
              </a:rPr>
              <a:t>8</a:t>
            </a:r>
            <a:endParaRPr b="0" i="0" sz="12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✔"/>
            </a:pPr>
            <a:r>
              <a:rPr b="1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EDAD </a:t>
            </a: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multiplicada por </a:t>
            </a:r>
            <a:r>
              <a:rPr lang="es" sz="1250">
                <a:latin typeface="DM Sans"/>
                <a:ea typeface="DM Sans"/>
                <a:cs typeface="DM Sans"/>
                <a:sym typeface="DM Sans"/>
              </a:rPr>
              <a:t>3</a:t>
            </a: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sea mayor que </a:t>
            </a:r>
            <a:r>
              <a:rPr lang="es" sz="1250">
                <a:latin typeface="DM Sans"/>
                <a:ea typeface="DM Sans"/>
                <a:cs typeface="DM Sans"/>
                <a:sym typeface="DM Sans"/>
              </a:rPr>
              <a:t>35</a:t>
            </a:r>
            <a:b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0" i="0" sz="12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Desde un input conseguir las variables:</a:t>
            </a:r>
            <a:endParaRPr b="0" i="0" sz="12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nombre = INPUT!!!</a:t>
            </a:r>
            <a:endParaRPr b="0" i="0" sz="12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edad = INPUT!!!!</a:t>
            </a:r>
            <a:endParaRPr b="0" i="0" sz="12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3" name="Google Shape;273;p43"/>
          <p:cNvPicPr preferRelativeResize="0"/>
          <p:nvPr/>
        </p:nvPicPr>
        <p:blipFill rotWithShape="1">
          <a:blip r:embed="rId5">
            <a:alphaModFix/>
          </a:blip>
          <a:srcRect b="0" l="21692" r="8308" t="0"/>
          <a:stretch/>
        </p:blipFill>
        <p:spPr>
          <a:xfrm>
            <a:off x="5525225" y="1265375"/>
            <a:ext cx="3040324" cy="289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4" name="Google Shape;284;p45"/>
          <p:cNvSpPr txBox="1"/>
          <p:nvPr/>
        </p:nvSpPr>
        <p:spPr>
          <a:xfrm>
            <a:off x="1081572" y="2363525"/>
            <a:ext cx="29844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Operador Relacional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Tipo lógico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Operador Lógico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Expresiones Anidadas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Operador en asignación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5" name="Google Shape;285;p45"/>
          <p:cNvSpPr txBox="1"/>
          <p:nvPr/>
        </p:nvSpPr>
        <p:spPr>
          <a:xfrm>
            <a:off x="4823623" y="2448625"/>
            <a:ext cx="32388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Listas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Tuplas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Anidación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Transformación de colecciones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/>
        </p:nvSpPr>
        <p:spPr>
          <a:xfrm>
            <a:off x="475500" y="2287050"/>
            <a:ext cx="8193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1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Educación digital</a:t>
            </a:r>
            <a:br>
              <a:rPr b="1" lang="es" sz="31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3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el mundo real</a:t>
            </a:r>
            <a:r>
              <a:rPr b="1" lang="es" sz="31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sz="3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3"/>
          <p:cNvSpPr txBox="1"/>
          <p:nvPr/>
        </p:nvSpPr>
        <p:spPr>
          <a:xfrm>
            <a:off x="1461300" y="16482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 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sobre la clase práctica en vivo anterior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" name="Google Shape;7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4"/>
          <p:cNvSpPr txBox="1"/>
          <p:nvPr/>
        </p:nvSpPr>
        <p:spPr>
          <a:xfrm>
            <a:off x="2690561" y="14516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Utilizar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avanzadas de cadenas, listas, conjuntos y diccionarios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6" name="Google Shape;7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438" y="2190491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4"/>
          <p:cNvSpPr txBox="1"/>
          <p:nvPr/>
        </p:nvSpPr>
        <p:spPr>
          <a:xfrm>
            <a:off x="2690561" y="2096791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Operador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8" name="Google Shape;7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138" y="2823891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4"/>
          <p:cNvSpPr txBox="1"/>
          <p:nvPr/>
        </p:nvSpPr>
        <p:spPr>
          <a:xfrm>
            <a:off x="2690547" y="2699928"/>
            <a:ext cx="5569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similitudes y diferencias entre operador y expresión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0" name="Google Shape;8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138" y="3350316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4"/>
          <p:cNvSpPr txBox="1"/>
          <p:nvPr/>
        </p:nvSpPr>
        <p:spPr>
          <a:xfrm>
            <a:off x="2690561" y="3252591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expresiones.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2" name="Google Shape;82;p24"/>
          <p:cNvCxnSpPr>
            <a:stCxn id="76" idx="2"/>
            <a:endCxn id="78" idx="0"/>
          </p:cNvCxnSpPr>
          <p:nvPr/>
        </p:nvCxnSpPr>
        <p:spPr>
          <a:xfrm flipH="1" rot="-5400000">
            <a:off x="2052975" y="2605416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Google Shape;83;p24"/>
          <p:cNvCxnSpPr>
            <a:stCxn id="78" idx="2"/>
          </p:cNvCxnSpPr>
          <p:nvPr/>
        </p:nvCxnSpPr>
        <p:spPr>
          <a:xfrm flipH="1" rot="-5400000">
            <a:off x="2083275" y="3208216"/>
            <a:ext cx="379800" cy="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24"/>
          <p:cNvCxnSpPr/>
          <p:nvPr/>
        </p:nvCxnSpPr>
        <p:spPr>
          <a:xfrm flipH="1" rot="-5400000">
            <a:off x="2052388" y="194592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" name="Google Shape;90;p25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5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" name="Google Shape;92;p25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3" name="Google Shape;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99" name="Google Shape;99;p2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" name="Google Shape;100;p2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26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Colecciones 1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" name="Google Shape;102;p26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" name="Google Shape;103;p26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Transforma el texto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27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109" name="Google Shape;109;p2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" name="Google Shape;110;p27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" name="Google Shape;111;p27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Colecciones 1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2" name="Google Shape;11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7"/>
          <p:cNvSpPr txBox="1"/>
          <p:nvPr/>
        </p:nvSpPr>
        <p:spPr>
          <a:xfrm>
            <a:off x="501450" y="2327238"/>
            <a:ext cx="49872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Utilizando todo lo que sabes sobre cadenas, listas y sus métodos internos, transforma este texto: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gordon lanzó su curva&amp;strawberry ha fallado por un pie! -gritó Joe Castiglione&amp;dos pies -le corrigió Troop&amp;strawberry menea la cabeza como disgustado… -agrega el comentarista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8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120" name="Google Shape;120;p2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1" name="Google Shape;121;p28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28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Colecciones 1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 txBox="1"/>
          <p:nvPr/>
        </p:nvSpPr>
        <p:spPr>
          <a:xfrm>
            <a:off x="501450" y="2327238"/>
            <a:ext cx="49872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Transforma el texto en: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Gordon lanzó su curva...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- Strawberry ha fallado por un pie! -gritó Joe Castiglione.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- Dos pies le corrigió Troop.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- Strawberry menea la cabeza como disgustado… -agrega el comentarista.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Lo único prohibido es modificar directamente el texto</a:t>
            </a:r>
            <a:endParaRPr b="1"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5" name="Google Shape;125;p2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Conjuntos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